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07C76B7-03CA-4F8B-85A6-B0E9BB137BA6}">
  <a:tblStyle styleId="{B07C76B7-03CA-4F8B-85A6-B0E9BB137B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Cornell Notes for class lectures and for textbook</a:t>
            </a:r>
            <a:endParaRPr/>
          </a:p>
        </p:txBody>
      </p:sp>
      <p:sp>
        <p:nvSpPr>
          <p:cNvPr id="162" name="Google Shape;16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 is: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0" rtl="0" algn="l">
              <a:spcBef>
                <a:spcPts val="360"/>
              </a:spcBef>
              <a:spcAft>
                <a:spcPts val="0"/>
              </a:spcAft>
              <a:buClr>
                <a:srgbClr val="FFB312"/>
              </a:buClr>
              <a:buSzPts val="1200"/>
              <a:buFont typeface="Noto Sans Symbols"/>
              <a:buChar char="▪"/>
            </a:pPr>
            <a:r>
              <a:rPr lang="en-US" sz="1200"/>
              <a:t>Managing materials and practicing methodical study habits</a:t>
            </a:r>
            <a:endParaRPr/>
          </a:p>
          <a:p>
            <a:pPr indent="-76200" lvl="0" marL="0" rtl="0" algn="l">
              <a:spcBef>
                <a:spcPts val="360"/>
              </a:spcBef>
              <a:spcAft>
                <a:spcPts val="0"/>
              </a:spcAft>
              <a:buClr>
                <a:srgbClr val="FFB312"/>
              </a:buClr>
              <a:buSzPts val="1200"/>
              <a:buFont typeface="Noto Sans Symbols"/>
              <a:buChar char="▪"/>
            </a:pPr>
            <a:r>
              <a:rPr lang="en-US" sz="1200"/>
              <a:t>Planning and prioritizing school, work, and social tasks</a:t>
            </a:r>
            <a:endParaRPr/>
          </a:p>
          <a:p>
            <a:pPr indent="-76200" lvl="0" marL="0" rtl="0" algn="l">
              <a:spcBef>
                <a:spcPts val="360"/>
              </a:spcBef>
              <a:spcAft>
                <a:spcPts val="0"/>
              </a:spcAft>
              <a:buClr>
                <a:srgbClr val="FFB312"/>
              </a:buClr>
              <a:buSzPts val="1200"/>
              <a:buFont typeface="Noto Sans Symbols"/>
              <a:buChar char="▪"/>
            </a:pPr>
            <a:r>
              <a:rPr lang="en-US" sz="1200"/>
              <a:t>Engaging in mental preparation and goal-setting</a:t>
            </a:r>
            <a:endParaRPr/>
          </a:p>
          <a:p>
            <a:pPr indent="-76200" lvl="0" marL="0" rtl="0" algn="l">
              <a:spcBef>
                <a:spcPts val="360"/>
              </a:spcBef>
              <a:spcAft>
                <a:spcPts val="0"/>
              </a:spcAft>
              <a:buClr>
                <a:srgbClr val="FFB312"/>
              </a:buClr>
              <a:buSzPts val="1200"/>
              <a:buFont typeface="Noto Sans Symbols"/>
              <a:buChar char="▪"/>
            </a:pPr>
            <a:r>
              <a:rPr lang="en-US" sz="1200"/>
              <a:t>Strategically and intentionally taking responsibility for one’s own learning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organize: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    Develop and use processes, procedures and tools to study effectively.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    Manage their time through prioritizing and goal-setting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    Are prepared for courses, participate during instruction and interact with instructors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    Self-direct, self-evaluate, self-monitor, self-advocate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Taking rigorous courses opens doors!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To help all students do rigorous work and meet or exceed high standards in each content area, we must help students:</a:t>
            </a:r>
            <a:endParaRPr/>
          </a:p>
        </p:txBody>
      </p:sp>
      <p:sp>
        <p:nvSpPr>
          <p:cNvPr id="217" name="Google Shape;21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SEEMS TO FALL INTO THE CATEGORY OF WHAT WE </a:t>
            </a:r>
            <a:r>
              <a:rPr b="1" lang="en-US"/>
              <a:t>DO ((vs. what we ARE): </a:t>
            </a:r>
            <a:r>
              <a:rPr lang="en-US" sz="3200"/>
              <a:t>A professional development program providing training throughout the world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Adopted by approximately 4,800 schools in 48 states and 16 countries/territories, reaching more than 425,000 students</a:t>
            </a:r>
            <a:endParaRPr/>
          </a:p>
          <a:p>
            <a:pPr indent="-319088" lvl="1" marL="319088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/>
              <a:t>More than 30 years, AVID has become one of the most successful college-preparatory programs for low-income, underserved students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19088" lvl="1" marL="319088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direct support structure for first-generation college goers, grades 4-12</a:t>
            </a:r>
            <a:endParaRPr/>
          </a:p>
          <a:p>
            <a:pPr indent="-319088" lvl="1" marL="319088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schoolwide approach to curriculum and rigor adopted by approximately</a:t>
            </a:r>
            <a:endParaRPr/>
          </a:p>
          <a:p>
            <a:pPr indent="-319088" lvl="1" marL="319088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◻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professional development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program providing training throughout the U.S.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Meets one or more of the following criteria: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6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>
  <p:cSld name="Text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VID_logo-spot.jpg" id="28" name="Google Shape;2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063" y="5910263"/>
            <a:ext cx="1152525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 txBox="1"/>
          <p:nvPr>
            <p:ph idx="1" type="body"/>
          </p:nvPr>
        </p:nvSpPr>
        <p:spPr>
          <a:xfrm>
            <a:off x="914400" y="1316038"/>
            <a:ext cx="68675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14289" y="0"/>
            <a:ext cx="8656303" cy="5811838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0" y="6475413"/>
            <a:ext cx="3517641" cy="45719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VID_logo-spot.jpg" id="39" name="Google Shape;3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063" y="5980113"/>
            <a:ext cx="1152525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-14288" y="5877313"/>
            <a:ext cx="9180513" cy="76200"/>
          </a:xfrm>
          <a:prstGeom prst="rect">
            <a:avLst/>
          </a:prstGeom>
          <a:solidFill>
            <a:srgbClr val="FFB31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2.jpg" id="42" name="Google Shape;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49" y="2575059"/>
            <a:ext cx="1912776" cy="1705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3.jpg" id="43" name="Google Shape;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750" y="2155959"/>
            <a:ext cx="4305728" cy="2600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4.jpg" id="44" name="Google Shape;4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9776" y="2592557"/>
            <a:ext cx="1979958" cy="167498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"/>
          <p:cNvSpPr txBox="1"/>
          <p:nvPr/>
        </p:nvSpPr>
        <p:spPr>
          <a:xfrm>
            <a:off x="8080310" y="6326155"/>
            <a:ext cx="433908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>
            <p:ph idx="1" type="body"/>
          </p:nvPr>
        </p:nvSpPr>
        <p:spPr>
          <a:xfrm>
            <a:off x="700088" y="233363"/>
            <a:ext cx="7380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2" type="body"/>
          </p:nvPr>
        </p:nvSpPr>
        <p:spPr>
          <a:xfrm>
            <a:off x="4170784" y="6102350"/>
            <a:ext cx="4343434" cy="62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720"/>
              </a:spcBef>
              <a:spcAft>
                <a:spcPts val="0"/>
              </a:spcAft>
              <a:buClr>
                <a:srgbClr val="17365D"/>
              </a:buClr>
              <a:buSzPts val="3600"/>
              <a:buNone/>
              <a:defRPr sz="3600">
                <a:solidFill>
                  <a:srgbClr val="17365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">
  <p:cSld name="Two Colum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VID_logo-spot.jpg" id="54" name="Google Shape;5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063" y="5910263"/>
            <a:ext cx="1152525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495300" y="1285874"/>
            <a:ext cx="3586142" cy="441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3200"/>
              <a:buChar char="•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algn="l">
              <a:spcBef>
                <a:spcPts val="600"/>
              </a:spcBef>
              <a:spcAft>
                <a:spcPts val="0"/>
              </a:spcAft>
              <a:buClr>
                <a:srgbClr val="17375E"/>
              </a:buClr>
              <a:buSzPts val="3000"/>
              <a:buChar char="–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Char char="•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400"/>
              <a:buChar char="–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Char char="»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2" type="body"/>
          </p:nvPr>
        </p:nvSpPr>
        <p:spPr>
          <a:xfrm>
            <a:off x="4665307" y="1285874"/>
            <a:ext cx="3485760" cy="441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3200"/>
              <a:buChar char="•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algn="l">
              <a:spcBef>
                <a:spcPts val="600"/>
              </a:spcBef>
              <a:spcAft>
                <a:spcPts val="0"/>
              </a:spcAft>
              <a:buClr>
                <a:srgbClr val="17375E"/>
              </a:buClr>
              <a:buSzPts val="3000"/>
              <a:buChar char="–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Char char="•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400"/>
              <a:buChar char="–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Char char="»"/>
              <a:defRPr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"/>
          <p:cNvSpPr txBox="1"/>
          <p:nvPr>
            <p:ph idx="3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 with header">
  <p:cSld name="Two column with 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VID_logo-spot.jpg" id="66" name="Google Shape;6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063" y="5910263"/>
            <a:ext cx="1152525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 txBox="1"/>
          <p:nvPr>
            <p:ph idx="1" type="body"/>
          </p:nvPr>
        </p:nvSpPr>
        <p:spPr>
          <a:xfrm>
            <a:off x="228601" y="1388835"/>
            <a:ext cx="4041648" cy="951268"/>
          </a:xfrm>
          <a:prstGeom prst="rect">
            <a:avLst/>
          </a:prstGeom>
          <a:solidFill>
            <a:srgbClr val="FFB312">
              <a:alpha val="80000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None/>
              <a:defRPr b="1" sz="32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2" type="body"/>
          </p:nvPr>
        </p:nvSpPr>
        <p:spPr>
          <a:xfrm>
            <a:off x="222232" y="2340103"/>
            <a:ext cx="4041648" cy="33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Arial"/>
              <a:buChar char="–"/>
              <a:defRPr sz="22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Char char="•"/>
              <a:defRPr sz="20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Char char="–"/>
              <a:defRPr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Char char="»"/>
              <a:defRPr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"/>
          <p:cNvSpPr txBox="1"/>
          <p:nvPr>
            <p:ph idx="3" type="body"/>
          </p:nvPr>
        </p:nvSpPr>
        <p:spPr>
          <a:xfrm>
            <a:off x="4516234" y="1388835"/>
            <a:ext cx="4041648" cy="951268"/>
          </a:xfrm>
          <a:prstGeom prst="rect">
            <a:avLst/>
          </a:prstGeom>
          <a:solidFill>
            <a:srgbClr val="FFB312">
              <a:alpha val="80000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None/>
              <a:defRPr b="1" sz="32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5"/>
          <p:cNvSpPr txBox="1"/>
          <p:nvPr>
            <p:ph idx="4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5"/>
          <p:cNvSpPr txBox="1"/>
          <p:nvPr>
            <p:ph idx="5" type="body"/>
          </p:nvPr>
        </p:nvSpPr>
        <p:spPr>
          <a:xfrm>
            <a:off x="4516234" y="2340103"/>
            <a:ext cx="4041648" cy="33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rgbClr val="244061"/>
              </a:buClr>
              <a:buSzPts val="2200"/>
              <a:buFont typeface="Arial"/>
              <a:buChar char="–"/>
              <a:defRPr sz="22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244061"/>
              </a:buClr>
              <a:buSzPts val="2000"/>
              <a:buChar char="•"/>
              <a:defRPr sz="20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Char char="–"/>
              <a:defRPr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SzPts val="2400"/>
              <a:buChar char="»"/>
              <a:defRPr sz="24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sion Statement">
  <p:cSld name="Mission Statem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VID_logo-spot.jpg" id="80" name="Google Shape;8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063" y="5910263"/>
            <a:ext cx="1152525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6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957263" y="1955800"/>
            <a:ext cx="6948487" cy="295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AVID’s mission is to close the achievement gap by preparing all studies for college readiness and success in a global society.</a:t>
            </a:r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765117" y="121296"/>
            <a:ext cx="73085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AVID’s</a:t>
            </a:r>
            <a:r>
              <a:rPr lang="en-US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Mission Statement</a:t>
            </a:r>
            <a:endParaRPr sz="4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act Info Slide">
  <p:cSld name="Contact Info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VID_logo-spot.jpg" id="91" name="Google Shape;9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063" y="5910263"/>
            <a:ext cx="1152525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-582" y="914400"/>
            <a:ext cx="9144000" cy="76200"/>
          </a:xfrm>
          <a:prstGeom prst="rect">
            <a:avLst/>
          </a:prstGeom>
          <a:solidFill>
            <a:srgbClr val="FFB31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.jpg" id="94" name="Google Shape;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9321" y="4003410"/>
            <a:ext cx="4118632" cy="222068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 txBox="1"/>
          <p:nvPr/>
        </p:nvSpPr>
        <p:spPr>
          <a:xfrm>
            <a:off x="1129004" y="55981"/>
            <a:ext cx="62048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Contact Information</a:t>
            </a:r>
            <a:endParaRPr sz="4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1128714" y="1436689"/>
            <a:ext cx="4562960" cy="2566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17365D"/>
              </a:buClr>
              <a:buSzPts val="4000"/>
              <a:buNone/>
              <a:defRPr sz="4000">
                <a:solidFill>
                  <a:srgbClr val="17365D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VID_logo-spot.jpg"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6063" y="5910263"/>
            <a:ext cx="1152525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4916424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"/>
          <p:cNvSpPr txBox="1"/>
          <p:nvPr/>
        </p:nvSpPr>
        <p:spPr>
          <a:xfrm>
            <a:off x="7847045" y="6356350"/>
            <a:ext cx="8397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rgbClr val="17365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914400" y="1316038"/>
            <a:ext cx="68675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600"/>
              <a:buNone/>
            </a:pPr>
            <a:r>
              <a:rPr b="1" i="1" lang="en-US" sz="9600">
                <a:solidFill>
                  <a:srgbClr val="002060"/>
                </a:solidFill>
              </a:rPr>
              <a:t>Welcome Parents!</a:t>
            </a:r>
            <a:endParaRPr b="1" i="1" sz="9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None/>
            </a:pPr>
            <a:r>
              <a:rPr lang="en-US">
                <a:solidFill>
                  <a:srgbClr val="FFC000"/>
                </a:solidFill>
              </a:rPr>
              <a:t>W</a:t>
            </a:r>
            <a:r>
              <a:rPr lang="en-US"/>
              <a:t>ICOR</a:t>
            </a:r>
            <a:endParaRPr/>
          </a:p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495300" y="1276673"/>
            <a:ext cx="7556500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Writing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Writing process (prewrite to final draft)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Respond, revise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Edit, final draft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Cornell notes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Quickwrites</a:t>
            </a:r>
            <a:endParaRPr sz="3200"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Learning logs, journals</a:t>
            </a:r>
            <a:endParaRPr/>
          </a:p>
          <a:p>
            <a:pPr indent="-1397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writing-hand.jpg" id="166" name="Google Shape;1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1854" y="4183991"/>
            <a:ext cx="3259291" cy="220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530508" y="1302786"/>
            <a:ext cx="4956299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Inquiry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Skilled questioning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Socratic Seminars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Quickwrites/discussions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Critical-thinking activities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Writing questions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600"/>
              <a:buFont typeface="Noto Sans Symbols"/>
              <a:buChar char="⬛"/>
            </a:pPr>
            <a:r>
              <a:rPr lang="en-US" sz="3200"/>
              <a:t>Open-minded activities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W</a:t>
            </a:r>
            <a:r>
              <a:rPr lang="en-US">
                <a:solidFill>
                  <a:srgbClr val="FFC000"/>
                </a:solidFill>
              </a:rPr>
              <a:t>I</a:t>
            </a:r>
            <a:r>
              <a:rPr lang="en-US"/>
              <a:t>COR</a:t>
            </a:r>
            <a:endParaRPr/>
          </a:p>
        </p:txBody>
      </p:sp>
      <p:pic>
        <p:nvPicPr>
          <p:cNvPr descr="inquiry-raised hand.jpg"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2342" y="1660572"/>
            <a:ext cx="2952624" cy="4675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495300" y="1273505"/>
            <a:ext cx="68675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Collaboration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Group projects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Response/edit/revision groups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Collaboration activities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Tutorials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Study groups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Read-arounds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Team building</a:t>
            </a:r>
            <a:endParaRPr/>
          </a:p>
          <a:p>
            <a:pPr indent="-139700" lvl="0" marL="342900" rtl="0" algn="l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WI</a:t>
            </a:r>
            <a:r>
              <a:rPr lang="en-US">
                <a:solidFill>
                  <a:srgbClr val="FFC000"/>
                </a:solidFill>
              </a:rPr>
              <a:t>C</a:t>
            </a:r>
            <a:r>
              <a:rPr lang="en-US"/>
              <a:t>OR </a:t>
            </a:r>
            <a:endParaRPr/>
          </a:p>
        </p:txBody>
      </p:sp>
      <p:pic>
        <p:nvPicPr>
          <p:cNvPr descr="student-collaboration.jpg" id="180" name="Google Shape;1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6213" y="3777232"/>
            <a:ext cx="3842100" cy="2429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495300" y="1794450"/>
            <a:ext cx="6121433" cy="359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Binders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Calendars, planners, agendas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 organizers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Focused note-taking system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Tutorials, study groups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planning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FFB312"/>
              </a:buClr>
              <a:buSzPts val="3000"/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 txBox="1"/>
          <p:nvPr>
            <p:ph idx="3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WIC</a:t>
            </a:r>
            <a:r>
              <a:rPr lang="en-US">
                <a:solidFill>
                  <a:srgbClr val="FFC000"/>
                </a:solidFill>
              </a:rPr>
              <a:t>O</a:t>
            </a:r>
            <a:r>
              <a:rPr lang="en-US"/>
              <a:t>R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495300" y="1254895"/>
            <a:ext cx="2372965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rganized-binder-photo.jpg" id="189" name="Google Shape;1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210" y="2703443"/>
            <a:ext cx="2450860" cy="364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495300" y="1274070"/>
            <a:ext cx="8039100" cy="4746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Reading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SQ5R (Survey, Question, Read, Record, Recite, Review, Reflect)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KWL (What I Know; What to Learn; Learned)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Reciprocal teaching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Text structure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EEB936"/>
              </a:buClr>
              <a:buSzPts val="1500"/>
              <a:buFont typeface="Noto Sans Symbols"/>
              <a:buChar char="⬛"/>
            </a:pPr>
            <a:r>
              <a:rPr lang="en-US"/>
              <a:t>Critical reading</a:t>
            </a:r>
            <a:endParaRPr/>
          </a:p>
          <a:p>
            <a:pPr indent="-139700" lvl="0" marL="342900" rtl="0" algn="l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WICO</a:t>
            </a:r>
            <a:r>
              <a:rPr lang="en-US">
                <a:solidFill>
                  <a:srgbClr val="FFC000"/>
                </a:solidFill>
              </a:rPr>
              <a:t>R</a:t>
            </a:r>
            <a:endParaRPr>
              <a:solidFill>
                <a:srgbClr val="FFC000"/>
              </a:solidFill>
            </a:endParaRPr>
          </a:p>
        </p:txBody>
      </p:sp>
      <p:pic>
        <p:nvPicPr>
          <p:cNvPr descr="marking the text.jpg" id="196" name="Google Shape;196;p21"/>
          <p:cNvPicPr preferRelativeResize="0"/>
          <p:nvPr/>
        </p:nvPicPr>
        <p:blipFill rotWithShape="1">
          <a:blip r:embed="rId3">
            <a:alphaModFix/>
          </a:blip>
          <a:srcRect b="10221" l="0" r="21777" t="3554"/>
          <a:stretch/>
        </p:blipFill>
        <p:spPr>
          <a:xfrm>
            <a:off x="4439849" y="4080933"/>
            <a:ext cx="3840551" cy="211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idx="2" type="body"/>
          </p:nvPr>
        </p:nvSpPr>
        <p:spPr>
          <a:xfrm>
            <a:off x="241897" y="130175"/>
            <a:ext cx="8405726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A sample week in the AVID Elective</a:t>
            </a: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495300" y="1053589"/>
            <a:ext cx="4196343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Daily</a:t>
            </a:r>
            <a:r>
              <a:rPr b="1"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1501557" y="4655956"/>
            <a:ext cx="337072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and Careers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 for Success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Reading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5066223" y="4698693"/>
            <a:ext cx="35814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Tutorials: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Collaborative Study Groups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Groups</a:t>
            </a:r>
            <a:endParaRPr/>
          </a:p>
          <a:p>
            <a:pPr indent="-225425" lvl="0" marL="225425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Socratic Seminars</a:t>
            </a:r>
            <a:endParaRPr/>
          </a:p>
        </p:txBody>
      </p:sp>
      <p:graphicFrame>
        <p:nvGraphicFramePr>
          <p:cNvPr id="205" name="Google Shape;205;p22"/>
          <p:cNvGraphicFramePr/>
          <p:nvPr/>
        </p:nvGraphicFramePr>
        <p:xfrm>
          <a:off x="495300" y="16124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{B07C76B7-03CA-4F8B-85A6-B0E9BB137BA6}</a:tableStyleId>
              </a:tblPr>
              <a:tblGrid>
                <a:gridCol w="1507650"/>
                <a:gridCol w="1507650"/>
                <a:gridCol w="1507650"/>
                <a:gridCol w="1507650"/>
                <a:gridCol w="1507650"/>
              </a:tblGrid>
              <a:tr h="355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Monday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Tuesday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Wednesday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Thursday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Friday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</a:tr>
              <a:tr h="497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AVID Curriculum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Tutorials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AVID</a:t>
                      </a:r>
                      <a:r>
                        <a:rPr lang="en-US" sz="1600"/>
                        <a:t> Curriculum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Tutorials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Binder Evaluation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Field Trips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Media Center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Speakers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Motivational Activities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</a:tr>
              <a:tr h="497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vMerge="1"/>
              </a:tr>
              <a:tr h="5222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hMerge="1"/>
                <a:tc vMerge="1"/>
              </a:tr>
              <a:tr h="144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D988"/>
                        </a:gs>
                        <a:gs pos="50000">
                          <a:srgbClr val="FFE5B5"/>
                        </a:gs>
                        <a:gs pos="100000">
                          <a:srgbClr val="FFF2DB"/>
                        </a:gs>
                      </a:gsLst>
                      <a:lin ang="2700000" scaled="0"/>
                    </a:gra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What is academic rigor? </a:t>
            </a:r>
            <a:endParaRPr/>
          </a:p>
        </p:txBody>
      </p:sp>
      <p:sp>
        <p:nvSpPr>
          <p:cNvPr id="212" name="Google Shape;212;p23"/>
          <p:cNvSpPr txBox="1"/>
          <p:nvPr>
            <p:ph idx="1" type="body"/>
          </p:nvPr>
        </p:nvSpPr>
        <p:spPr>
          <a:xfrm>
            <a:off x="495300" y="1430448"/>
            <a:ext cx="7891382" cy="3834896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None/>
            </a:pPr>
            <a:r>
              <a:rPr b="1" lang="en-US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Rigor </a:t>
            </a:r>
            <a:r>
              <a:rPr lang="en-US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is the goal of helping students develop the capacity to understand content that is </a:t>
            </a:r>
            <a:r>
              <a:rPr b="1" lang="en-US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complex, ambiguous, provocative, and personally or emotionally challenging.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Taking rigorous courses opens doors!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1319376" y="5481945"/>
            <a:ext cx="70673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Teaching What Matters Most; Standards and Strategies for Raising Student Achievement, by Strong, Silver and Perini, ASCD, 2001.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Meeting the challenge</a:t>
            </a:r>
            <a:endParaRPr/>
          </a:p>
        </p:txBody>
      </p:sp>
      <p:sp>
        <p:nvSpPr>
          <p:cNvPr id="220" name="Google Shape;220;p24"/>
          <p:cNvSpPr txBox="1"/>
          <p:nvPr>
            <p:ph idx="1" type="body"/>
          </p:nvPr>
        </p:nvSpPr>
        <p:spPr>
          <a:xfrm>
            <a:off x="495300" y="1272948"/>
            <a:ext cx="6250274" cy="5093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2" marL="344488" rtl="0" algn="l">
              <a:spcBef>
                <a:spcPts val="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Develop as </a:t>
            </a:r>
            <a:r>
              <a:rPr b="1" lang="en-US" sz="3200"/>
              <a:t>readers and writers</a:t>
            </a:r>
            <a:endParaRPr/>
          </a:p>
          <a:p>
            <a:pPr indent="-336550" lvl="2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Develop deep </a:t>
            </a:r>
            <a:r>
              <a:rPr b="1" lang="en-US" sz="3200"/>
              <a:t>content knowledge</a:t>
            </a:r>
            <a:endParaRPr/>
          </a:p>
          <a:p>
            <a:pPr indent="-336550" lvl="2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Know content specific </a:t>
            </a:r>
            <a:r>
              <a:rPr b="1" lang="en-US" sz="3200"/>
              <a:t>strategies</a:t>
            </a:r>
            <a:r>
              <a:rPr lang="en-US" sz="3200"/>
              <a:t> for reading, writing, thinking, and talking</a:t>
            </a:r>
            <a:endParaRPr/>
          </a:p>
          <a:p>
            <a:pPr indent="-336550" lvl="2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Develop </a:t>
            </a:r>
            <a:r>
              <a:rPr b="1" lang="en-US" sz="3200"/>
              <a:t>habits, skills, and behaviors </a:t>
            </a:r>
            <a:r>
              <a:rPr lang="en-US" sz="3200"/>
              <a:t>to use knowledge     and skills </a:t>
            </a:r>
            <a:endParaRPr/>
          </a:p>
          <a:p>
            <a:pPr indent="0" lvl="0" marL="0" rtl="0" algn="l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/>
          </a:p>
        </p:txBody>
      </p:sp>
      <p:pic>
        <p:nvPicPr>
          <p:cNvPr descr="Smart student.jpg" id="221" name="Google Shape;221;p24"/>
          <p:cNvPicPr preferRelativeResize="0"/>
          <p:nvPr/>
        </p:nvPicPr>
        <p:blipFill rotWithShape="1">
          <a:blip r:embed="rId3">
            <a:alphaModFix/>
          </a:blip>
          <a:srcRect b="0" l="44304" r="6553" t="4484"/>
          <a:stretch/>
        </p:blipFill>
        <p:spPr>
          <a:xfrm>
            <a:off x="6183345" y="3426875"/>
            <a:ext cx="2189887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Why does AVID work? </a:t>
            </a:r>
            <a:endParaRPr/>
          </a:p>
        </p:txBody>
      </p:sp>
      <p:sp>
        <p:nvSpPr>
          <p:cNvPr id="227" name="Google Shape;227;p25"/>
          <p:cNvSpPr txBox="1"/>
          <p:nvPr>
            <p:ph idx="1" type="body"/>
          </p:nvPr>
        </p:nvSpPr>
        <p:spPr>
          <a:xfrm>
            <a:off x="482049" y="1276278"/>
            <a:ext cx="7556500" cy="4361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8" lvl="0" marL="319088" rtl="0" algn="l">
              <a:spcBef>
                <a:spcPts val="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/>
              <a:t>Places AVID students in rigorous curriculum and gives them the support to achieve</a:t>
            </a:r>
            <a:endParaRPr/>
          </a:p>
          <a:p>
            <a:pPr indent="-319088" lvl="0" marL="3190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/>
              <a:t>Provides a team of students for positive </a:t>
            </a:r>
            <a:br>
              <a:rPr lang="en-US"/>
            </a:br>
            <a:r>
              <a:rPr lang="en-US"/>
              <a:t>peer identification</a:t>
            </a:r>
            <a:endParaRPr/>
          </a:p>
          <a:p>
            <a:pPr indent="-319088" lvl="0" marL="3190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/>
              <a:t>Redefines the teacher’s role as that of </a:t>
            </a:r>
            <a:br>
              <a:rPr lang="en-US"/>
            </a:br>
            <a:r>
              <a:rPr lang="en-US"/>
              <a:t>student advocate</a:t>
            </a:r>
            <a:endParaRPr b="1">
              <a:solidFill>
                <a:srgbClr val="000000"/>
              </a:solidFill>
            </a:endParaRPr>
          </a:p>
          <a:p>
            <a:pPr indent="-368300" lvl="0" marL="571500" rtl="0" algn="l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idx="2" type="body"/>
          </p:nvPr>
        </p:nvSpPr>
        <p:spPr>
          <a:xfrm>
            <a:off x="96531" y="193960"/>
            <a:ext cx="8748407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n-US" sz="3500"/>
              <a:t>Completing college-entrance requirements </a:t>
            </a:r>
            <a:endParaRPr sz="3500"/>
          </a:p>
        </p:txBody>
      </p:sp>
      <p:sp>
        <p:nvSpPr>
          <p:cNvPr id="234" name="Google Shape;234;p26"/>
          <p:cNvSpPr/>
          <p:nvPr/>
        </p:nvSpPr>
        <p:spPr>
          <a:xfrm>
            <a:off x="0" y="7471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495298" y="1195554"/>
            <a:ext cx="7734302" cy="1215927"/>
          </a:xfrm>
          <a:prstGeom prst="rect">
            <a:avLst/>
          </a:prstGeom>
          <a:solidFill>
            <a:srgbClr val="FFB31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AVID students complete four-year college entrance requirements at a rate of almost 3</a:t>
            </a:r>
            <a:r>
              <a:rPr i="1" lang="en-US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times higher</a:t>
            </a:r>
            <a:r>
              <a:rPr lang="en-US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than 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 national rate.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876" y="2521712"/>
            <a:ext cx="7699602" cy="332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idx="1" type="body"/>
          </p:nvPr>
        </p:nvSpPr>
        <p:spPr>
          <a:xfrm>
            <a:off x="203200" y="233363"/>
            <a:ext cx="831101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Advancement Via Individual Determination</a:t>
            </a:r>
            <a:endParaRPr sz="3200"/>
          </a:p>
        </p:txBody>
      </p:sp>
      <p:sp>
        <p:nvSpPr>
          <p:cNvPr id="107" name="Google Shape;107;p9"/>
          <p:cNvSpPr txBox="1"/>
          <p:nvPr>
            <p:ph idx="2" type="body"/>
          </p:nvPr>
        </p:nvSpPr>
        <p:spPr>
          <a:xfrm>
            <a:off x="3603225" y="6166507"/>
            <a:ext cx="5304292" cy="62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800"/>
              <a:buNone/>
            </a:pPr>
            <a:r>
              <a:rPr lang="en-US" sz="2800"/>
              <a:t>Lisa Bader/AVID Coordinator</a:t>
            </a:r>
            <a:endParaRPr sz="2800"/>
          </a:p>
        </p:txBody>
      </p:sp>
      <p:pic>
        <p:nvPicPr>
          <p:cNvPr id="108" name="Google Shape;10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250" y="1552976"/>
            <a:ext cx="4462925" cy="335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 rotWithShape="1">
          <a:blip r:embed="rId4">
            <a:alphaModFix/>
          </a:blip>
          <a:srcRect b="0" l="0" r="31735" t="0"/>
          <a:stretch/>
        </p:blipFill>
        <p:spPr>
          <a:xfrm>
            <a:off x="57600" y="2476075"/>
            <a:ext cx="2081197" cy="205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 rotWithShape="1">
          <a:blip r:embed="rId5">
            <a:alphaModFix/>
          </a:blip>
          <a:srcRect b="0" l="15454" r="0" t="0"/>
          <a:stretch/>
        </p:blipFill>
        <p:spPr>
          <a:xfrm>
            <a:off x="6548875" y="2528450"/>
            <a:ext cx="2005003" cy="181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Students taking AP Exams</a:t>
            </a:r>
            <a:endParaRPr/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83" y="1116281"/>
            <a:ext cx="8309758" cy="45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idx="2" type="body"/>
          </p:nvPr>
        </p:nvSpPr>
        <p:spPr>
          <a:xfrm>
            <a:off x="495299" y="130175"/>
            <a:ext cx="8119311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AVID closes the achievement gap </a:t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543175"/>
            <a:ext cx="699135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/>
          <p:nvPr/>
        </p:nvSpPr>
        <p:spPr>
          <a:xfrm>
            <a:off x="1416339" y="5713751"/>
            <a:ext cx="64839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AVID Center. AVID Senior Data Collection. Study of 27,891 AVID Seniors, [Electronic Database]. (2010 - 2011).	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Manhattan Institute, Education Working Paper 3. 2003. Greene, J.P., Forster, G. "Public High School Graduation and College Readiness Rates in the U.S.”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*(Filipino and Other not classified in Manhattan Institute study.)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data represents the most current comprehensive data available </a:t>
            </a:r>
            <a:endParaRPr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742950" y="1195969"/>
            <a:ext cx="7486650" cy="870956"/>
          </a:xfrm>
          <a:prstGeom prst="rect">
            <a:avLst/>
          </a:prstGeom>
          <a:solidFill>
            <a:srgbClr val="FFB31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None/>
            </a:pPr>
            <a:r>
              <a:rPr b="1" i="1" lang="en-US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All racial groups complete four-year college entrance requirements at a rate of 84% or higher</a:t>
            </a:r>
            <a:endParaRPr b="1" sz="280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204952" y="1095321"/>
            <a:ext cx="8355724" cy="5762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take notes in all my core classes as required in AVID.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keep my binder organized as required by AVID.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participate fully in tutorials as required by AVID.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complete all my assignments in all classes including AVID.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participate in field trips, college visitation and other AVID activities.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keep my parents fully informed of AVID program activities.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maintain a minimum of a 2.0 GPA throughout the entire year.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maintain satisfactory citizenship and work habits in all classes and off campus throughout the entire year.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keep a positive attitude and be enthusiastic about preparing for college.</a:t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I agree to give back to my community by completing at least 1 hour of community service per Trimester.</a:t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58" name="Google Shape;258;p29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AVID Requirements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157655" y="1237210"/>
            <a:ext cx="8434552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Lisa Bader- AVID Coordinator/Teacher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/>
              <a:t>Email: lisa_bader@chino.k12.ca.us</a:t>
            </a:r>
            <a:endParaRPr/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Contact Information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idx="1" type="body"/>
          </p:nvPr>
        </p:nvSpPr>
        <p:spPr>
          <a:xfrm>
            <a:off x="914400" y="1316038"/>
            <a:ext cx="686752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b="1" lang="en-US" sz="9600"/>
              <a:t>Thank you for Coming!</a:t>
            </a:r>
            <a:endParaRPr b="1"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/>
          <p:nvPr/>
        </p:nvSpPr>
        <p:spPr>
          <a:xfrm>
            <a:off x="495300" y="1850780"/>
            <a:ext cx="7749166" cy="2766186"/>
          </a:xfrm>
          <a:prstGeom prst="rect">
            <a:avLst/>
          </a:prstGeom>
          <a:solidFill>
            <a:srgbClr val="FFB31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AVID’s mission</a:t>
            </a:r>
            <a:endParaRPr/>
          </a:p>
        </p:txBody>
      </p:sp>
      <p:sp>
        <p:nvSpPr>
          <p:cNvPr id="117" name="Google Shape;117;p10"/>
          <p:cNvSpPr txBox="1"/>
          <p:nvPr/>
        </p:nvSpPr>
        <p:spPr>
          <a:xfrm>
            <a:off x="660400" y="2178620"/>
            <a:ext cx="7391400" cy="2172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AVID's mission is to close the achievement gap by preparing all students for college readiness and success in a global society.</a:t>
            </a:r>
            <a:endParaRPr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/>
          <p:nvPr>
            <p:ph idx="1" type="body"/>
          </p:nvPr>
        </p:nvSpPr>
        <p:spPr>
          <a:xfrm>
            <a:off x="495300" y="1087438"/>
            <a:ext cx="8077200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5400"/>
              </a:buClr>
              <a:buSzPts val="2800"/>
              <a:buFont typeface="Arial"/>
              <a:buChar char="●"/>
            </a:pPr>
            <a:r>
              <a:rPr b="1" lang="en-US" sz="2800">
                <a:solidFill>
                  <a:srgbClr val="013C5A"/>
                </a:solidFill>
              </a:rPr>
              <a:t> AVID was founded by Mary Catherine Swanson in 1980 at Clairemont High School in the San Diego Unified School District.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Clr>
                <a:srgbClr val="005400"/>
              </a:buClr>
              <a:buSzPts val="2800"/>
              <a:buFont typeface="Arial"/>
              <a:buChar char="●"/>
            </a:pPr>
            <a:r>
              <a:rPr b="1" lang="en-US" sz="2800">
                <a:solidFill>
                  <a:srgbClr val="013C5A"/>
                </a:solidFill>
              </a:rPr>
              <a:t>  AVID identifies students in the middle who have been the least served by the school in grades 6-12 and prepares them for four-year college entry.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Clr>
                <a:srgbClr val="005400"/>
              </a:buClr>
              <a:buSzPts val="2800"/>
              <a:buFont typeface="Arial"/>
              <a:buChar char="●"/>
            </a:pPr>
            <a:r>
              <a:rPr b="1" lang="en-US" sz="2800">
                <a:solidFill>
                  <a:srgbClr val="013C5A"/>
                </a:solidFill>
              </a:rPr>
              <a:t>  AVID serves over 700,000 students in 46 states, and 16 countries.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Clr>
                <a:srgbClr val="005400"/>
              </a:buClr>
              <a:buSzPts val="2800"/>
              <a:buFont typeface="Arial"/>
              <a:buChar char="●"/>
            </a:pPr>
            <a:r>
              <a:rPr b="1" lang="en-US" sz="2800">
                <a:solidFill>
                  <a:srgbClr val="013C5A"/>
                </a:solidFill>
              </a:rPr>
              <a:t>  Over 90% of AVID’s graduates enroll in a four-year college.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23" name="Google Shape;123;p11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AVID Facts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495300" y="1259697"/>
            <a:ext cx="7838380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457200" rtl="0" algn="l">
              <a:spcBef>
                <a:spcPts val="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A structured </a:t>
            </a:r>
            <a:r>
              <a:rPr b="1" lang="en-US" sz="3200"/>
              <a:t>college preparatory system</a:t>
            </a:r>
            <a:r>
              <a:rPr lang="en-US" sz="3200"/>
              <a:t> working directly with schools and districts</a:t>
            </a:r>
            <a:endParaRPr/>
          </a:p>
          <a:p>
            <a:pPr indent="-457200" lvl="1" marL="4572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A </a:t>
            </a:r>
            <a:r>
              <a:rPr b="1" lang="en-US" sz="3200"/>
              <a:t>direct support </a:t>
            </a:r>
            <a:r>
              <a:rPr lang="en-US" sz="3200"/>
              <a:t>structure for first-generation college goers, grades 6-12.</a:t>
            </a:r>
            <a:endParaRPr/>
          </a:p>
          <a:p>
            <a:pPr indent="-457200" lvl="1" marL="4572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 sz="3200"/>
              <a:t>A </a:t>
            </a:r>
            <a:r>
              <a:rPr b="1" lang="en-US" sz="3200"/>
              <a:t>schoolwide approach </a:t>
            </a:r>
            <a:r>
              <a:rPr lang="en-US" sz="3200"/>
              <a:t>to curriculum and rigor</a:t>
            </a:r>
            <a:endParaRPr/>
          </a:p>
          <a:p>
            <a:pPr indent="-217488" lvl="1" marL="3190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</p:txBody>
      </p:sp>
      <p:sp>
        <p:nvSpPr>
          <p:cNvPr id="130" name="Google Shape;130;p12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What is AVID?</a:t>
            </a:r>
            <a:endParaRPr/>
          </a:p>
        </p:txBody>
      </p:sp>
      <p:pic>
        <p:nvPicPr>
          <p:cNvPr descr="graduates.jpg" id="131" name="Google Shape;131;p12"/>
          <p:cNvPicPr preferRelativeResize="0"/>
          <p:nvPr/>
        </p:nvPicPr>
        <p:blipFill rotWithShape="1">
          <a:blip r:embed="rId3">
            <a:alphaModFix/>
          </a:blip>
          <a:srcRect b="5219" l="0" r="0" t="28077"/>
          <a:stretch/>
        </p:blipFill>
        <p:spPr>
          <a:xfrm>
            <a:off x="3418440" y="4217500"/>
            <a:ext cx="5275662" cy="2111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/>
          <p:nvPr>
            <p:ph idx="1" type="body"/>
          </p:nvPr>
        </p:nvSpPr>
        <p:spPr>
          <a:xfrm>
            <a:off x="495300" y="1316038"/>
            <a:ext cx="8030816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b="1" lang="en-US"/>
              <a:t>A non-profit, college readiness system</a:t>
            </a:r>
            <a:r>
              <a:rPr lang="en-US"/>
              <a:t> 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/>
              <a:t>A support structure for typically </a:t>
            </a:r>
            <a:r>
              <a:rPr b="1" lang="en-US"/>
              <a:t>low-income, underserved students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lang="en-US"/>
              <a:t>For </a:t>
            </a:r>
            <a:r>
              <a:rPr b="1" lang="en-US"/>
              <a:t>elementary through secondary </a:t>
            </a:r>
            <a:r>
              <a:rPr lang="en-US"/>
              <a:t>grade levels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3200"/>
              <a:buFont typeface="Noto Sans Symbols"/>
              <a:buChar char="▪"/>
            </a:pPr>
            <a:r>
              <a:rPr b="1" lang="en-US"/>
              <a:t>A schoolwide approach </a:t>
            </a:r>
            <a:r>
              <a:rPr lang="en-US"/>
              <a:t>to rigorous curriculum </a:t>
            </a:r>
            <a:endParaRPr/>
          </a:p>
        </p:txBody>
      </p:sp>
      <p:sp>
        <p:nvSpPr>
          <p:cNvPr id="138" name="Google Shape;138;p13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What is AVID?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914400" y="1316038"/>
            <a:ext cx="7614745" cy="445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en-US" sz="4000"/>
              <a:t>AVID is not a remedial program.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en-US" sz="4000"/>
              <a:t>AVID is not a free ride.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en-US" sz="4000"/>
              <a:t>AVID is not a college outreach program.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1" lang="en-US" sz="4000"/>
              <a:t>AVID is not an at-risk program.</a:t>
            </a:r>
            <a:endParaRPr b="1" sz="4000"/>
          </a:p>
        </p:txBody>
      </p:sp>
      <p:sp>
        <p:nvSpPr>
          <p:cNvPr id="144" name="Google Shape;144;p14"/>
          <p:cNvSpPr txBox="1"/>
          <p:nvPr>
            <p:ph idx="2" type="body"/>
          </p:nvPr>
        </p:nvSpPr>
        <p:spPr>
          <a:xfrm>
            <a:off x="495300" y="130175"/>
            <a:ext cx="75565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What AVID is NOT!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495300" y="1258957"/>
            <a:ext cx="8106398" cy="3880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en-US" sz="4800"/>
              <a:t>Has academic potential: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400"/>
              <a:buFont typeface="Noto Sans Symbols"/>
              <a:buChar char="■"/>
            </a:pPr>
            <a:r>
              <a:rPr lang="en-US" sz="4000"/>
              <a:t>Average to high test scores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400"/>
              <a:buFont typeface="Noto Sans Symbols"/>
              <a:buChar char="■"/>
            </a:pPr>
            <a:r>
              <a:rPr lang="en-US" sz="4000"/>
              <a:t>2.0-3.5 GPA 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400"/>
              <a:buFont typeface="Noto Sans Symbols"/>
              <a:buChar char="■"/>
            </a:pPr>
            <a:r>
              <a:rPr lang="en-US" sz="4000"/>
              <a:t>College potential with support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2400"/>
              <a:buFont typeface="Noto Sans Symbols"/>
              <a:buChar char="■"/>
            </a:pPr>
            <a:r>
              <a:rPr b="1" lang="en-US" sz="4000"/>
              <a:t>Desire and determination</a:t>
            </a:r>
            <a:endParaRPr/>
          </a:p>
        </p:txBody>
      </p:sp>
      <p:sp>
        <p:nvSpPr>
          <p:cNvPr id="150" name="Google Shape;150;p15"/>
          <p:cNvSpPr txBox="1"/>
          <p:nvPr>
            <p:ph idx="2" type="body"/>
          </p:nvPr>
        </p:nvSpPr>
        <p:spPr>
          <a:xfrm>
            <a:off x="495299" y="204063"/>
            <a:ext cx="8106399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The AVID Elective student profile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495300" y="1239568"/>
            <a:ext cx="8084960" cy="29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Meets one or more of the following criteria: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First to attend college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Historically underserved in four-year colleges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Low income</a:t>
            </a:r>
            <a:endParaRPr/>
          </a:p>
          <a:p>
            <a:pPr indent="-344488" lvl="1" marL="344488" rtl="0" algn="l">
              <a:spcBef>
                <a:spcPts val="600"/>
              </a:spcBef>
              <a:spcAft>
                <a:spcPts val="0"/>
              </a:spcAft>
              <a:buClr>
                <a:srgbClr val="FFB312"/>
              </a:buClr>
              <a:buSzPts val="1920"/>
              <a:buFont typeface="Noto Sans Symbols"/>
              <a:buChar char="■"/>
            </a:pPr>
            <a:r>
              <a:rPr lang="en-US" sz="3200"/>
              <a:t>Special circumstances</a:t>
            </a:r>
            <a:endParaRPr/>
          </a:p>
          <a:p>
            <a:pPr indent="-336550" lvl="0" marL="914400" rtl="0" algn="l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 txBox="1"/>
          <p:nvPr>
            <p:ph idx="2" type="body"/>
          </p:nvPr>
        </p:nvSpPr>
        <p:spPr>
          <a:xfrm>
            <a:off x="495299" y="204063"/>
            <a:ext cx="8084959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The AVID Elective student profile</a:t>
            </a:r>
            <a:endParaRPr/>
          </a:p>
        </p:txBody>
      </p:sp>
      <p:pic>
        <p:nvPicPr>
          <p:cNvPr descr="graduatefromcollege-main_Full.jpg" id="158" name="Google Shape;1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1902" y="3600450"/>
            <a:ext cx="1902955" cy="26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